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63" r:id="rId4"/>
    <p:sldId id="258" r:id="rId5"/>
    <p:sldId id="259" r:id="rId6"/>
    <p:sldId id="260" r:id="rId7"/>
    <p:sldId id="261" r:id="rId8"/>
    <p:sldId id="262"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24B8CE-EF4B-43B2-8F81-A9DEBC8B532A}" type="datetimeFigureOut">
              <a:rPr lang="en-US" smtClean="0"/>
              <a:t>10-Nov-23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C8B70C-5736-4B92-A2D4-B8AB51949174}" type="slidenum">
              <a:rPr lang="en-US" smtClean="0"/>
              <a:t>‹#›</a:t>
            </a:fld>
            <a:endParaRPr lang="en-US"/>
          </a:p>
        </p:txBody>
      </p:sp>
    </p:spTree>
    <p:extLst>
      <p:ext uri="{BB962C8B-B14F-4D97-AF65-F5344CB8AC3E}">
        <p14:creationId xmlns:p14="http://schemas.microsoft.com/office/powerpoint/2010/main" val="4133429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9C8B70C-5736-4B92-A2D4-B8AB51949174}" type="slidenum">
              <a:rPr lang="en-US" smtClean="0"/>
              <a:t>1</a:t>
            </a:fld>
            <a:endParaRPr lang="en-US"/>
          </a:p>
        </p:txBody>
      </p:sp>
    </p:spTree>
    <p:extLst>
      <p:ext uri="{BB962C8B-B14F-4D97-AF65-F5344CB8AC3E}">
        <p14:creationId xmlns:p14="http://schemas.microsoft.com/office/powerpoint/2010/main" val="1723763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1AA2A93-0E4E-4FAF-A21B-469DB1E4180C}" type="datetimeFigureOut">
              <a:rPr lang="en-US" smtClean="0"/>
              <a:t>10-Nov-23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087456-067E-477F-AB3C-C46E9D1F3A73}" type="slidenum">
              <a:rPr lang="en-US" smtClean="0"/>
              <a:t>‹#›</a:t>
            </a:fld>
            <a:endParaRPr lang="en-US"/>
          </a:p>
        </p:txBody>
      </p:sp>
    </p:spTree>
    <p:extLst>
      <p:ext uri="{BB962C8B-B14F-4D97-AF65-F5344CB8AC3E}">
        <p14:creationId xmlns:p14="http://schemas.microsoft.com/office/powerpoint/2010/main" val="3068481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1AA2A93-0E4E-4FAF-A21B-469DB1E4180C}" type="datetimeFigureOut">
              <a:rPr lang="en-US" smtClean="0"/>
              <a:t>10-Nov-23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087456-067E-477F-AB3C-C46E9D1F3A73}" type="slidenum">
              <a:rPr lang="en-US" smtClean="0"/>
              <a:t>‹#›</a:t>
            </a:fld>
            <a:endParaRPr lang="en-US"/>
          </a:p>
        </p:txBody>
      </p:sp>
    </p:spTree>
    <p:extLst>
      <p:ext uri="{BB962C8B-B14F-4D97-AF65-F5344CB8AC3E}">
        <p14:creationId xmlns:p14="http://schemas.microsoft.com/office/powerpoint/2010/main" val="29011751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1AA2A93-0E4E-4FAF-A21B-469DB1E4180C}" type="datetimeFigureOut">
              <a:rPr lang="en-US" smtClean="0"/>
              <a:t>10-Nov-23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087456-067E-477F-AB3C-C46E9D1F3A73}" type="slidenum">
              <a:rPr lang="en-US" smtClean="0"/>
              <a:t>‹#›</a:t>
            </a:fld>
            <a:endParaRPr lang="en-US"/>
          </a:p>
        </p:txBody>
      </p:sp>
    </p:spTree>
    <p:extLst>
      <p:ext uri="{BB962C8B-B14F-4D97-AF65-F5344CB8AC3E}">
        <p14:creationId xmlns:p14="http://schemas.microsoft.com/office/powerpoint/2010/main" val="36417288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1AA2A93-0E4E-4FAF-A21B-469DB1E4180C}" type="datetimeFigureOut">
              <a:rPr lang="en-US" smtClean="0"/>
              <a:t>10-Nov-23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087456-067E-477F-AB3C-C46E9D1F3A73}" type="slidenum">
              <a:rPr lang="en-US" smtClean="0"/>
              <a:t>‹#›</a:t>
            </a:fld>
            <a:endParaRPr lang="en-US"/>
          </a:p>
        </p:txBody>
      </p:sp>
    </p:spTree>
    <p:extLst>
      <p:ext uri="{BB962C8B-B14F-4D97-AF65-F5344CB8AC3E}">
        <p14:creationId xmlns:p14="http://schemas.microsoft.com/office/powerpoint/2010/main" val="5703243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AA2A93-0E4E-4FAF-A21B-469DB1E4180C}" type="datetimeFigureOut">
              <a:rPr lang="en-US" smtClean="0"/>
              <a:t>10-Nov-23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087456-067E-477F-AB3C-C46E9D1F3A73}" type="slidenum">
              <a:rPr lang="en-US" smtClean="0"/>
              <a:t>‹#›</a:t>
            </a:fld>
            <a:endParaRPr lang="en-US"/>
          </a:p>
        </p:txBody>
      </p:sp>
    </p:spTree>
    <p:extLst>
      <p:ext uri="{BB962C8B-B14F-4D97-AF65-F5344CB8AC3E}">
        <p14:creationId xmlns:p14="http://schemas.microsoft.com/office/powerpoint/2010/main" val="1203562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1AA2A93-0E4E-4FAF-A21B-469DB1E4180C}" type="datetimeFigureOut">
              <a:rPr lang="en-US" smtClean="0"/>
              <a:t>10-Nov-23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087456-067E-477F-AB3C-C46E9D1F3A73}" type="slidenum">
              <a:rPr lang="en-US" smtClean="0"/>
              <a:t>‹#›</a:t>
            </a:fld>
            <a:endParaRPr lang="en-US"/>
          </a:p>
        </p:txBody>
      </p:sp>
    </p:spTree>
    <p:extLst>
      <p:ext uri="{BB962C8B-B14F-4D97-AF65-F5344CB8AC3E}">
        <p14:creationId xmlns:p14="http://schemas.microsoft.com/office/powerpoint/2010/main" val="24748483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1AA2A93-0E4E-4FAF-A21B-469DB1E4180C}" type="datetimeFigureOut">
              <a:rPr lang="en-US" smtClean="0"/>
              <a:t>10-Nov-23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087456-067E-477F-AB3C-C46E9D1F3A73}" type="slidenum">
              <a:rPr lang="en-US" smtClean="0"/>
              <a:t>‹#›</a:t>
            </a:fld>
            <a:endParaRPr lang="en-US"/>
          </a:p>
        </p:txBody>
      </p:sp>
    </p:spTree>
    <p:extLst>
      <p:ext uri="{BB962C8B-B14F-4D97-AF65-F5344CB8AC3E}">
        <p14:creationId xmlns:p14="http://schemas.microsoft.com/office/powerpoint/2010/main" val="1653123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1AA2A93-0E4E-4FAF-A21B-469DB1E4180C}" type="datetimeFigureOut">
              <a:rPr lang="en-US" smtClean="0"/>
              <a:t>10-Nov-23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087456-067E-477F-AB3C-C46E9D1F3A73}" type="slidenum">
              <a:rPr lang="en-US" smtClean="0"/>
              <a:t>‹#›</a:t>
            </a:fld>
            <a:endParaRPr lang="en-US"/>
          </a:p>
        </p:txBody>
      </p:sp>
    </p:spTree>
    <p:extLst>
      <p:ext uri="{BB962C8B-B14F-4D97-AF65-F5344CB8AC3E}">
        <p14:creationId xmlns:p14="http://schemas.microsoft.com/office/powerpoint/2010/main" val="3935286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AA2A93-0E4E-4FAF-A21B-469DB1E4180C}" type="datetimeFigureOut">
              <a:rPr lang="en-US" smtClean="0"/>
              <a:t>10-Nov-23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087456-067E-477F-AB3C-C46E9D1F3A73}" type="slidenum">
              <a:rPr lang="en-US" smtClean="0"/>
              <a:t>‹#›</a:t>
            </a:fld>
            <a:endParaRPr lang="en-US"/>
          </a:p>
        </p:txBody>
      </p:sp>
    </p:spTree>
    <p:extLst>
      <p:ext uri="{BB962C8B-B14F-4D97-AF65-F5344CB8AC3E}">
        <p14:creationId xmlns:p14="http://schemas.microsoft.com/office/powerpoint/2010/main" val="2864368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1AA2A93-0E4E-4FAF-A21B-469DB1E4180C}" type="datetimeFigureOut">
              <a:rPr lang="en-US" smtClean="0"/>
              <a:t>10-Nov-23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087456-067E-477F-AB3C-C46E9D1F3A73}" type="slidenum">
              <a:rPr lang="en-US" smtClean="0"/>
              <a:t>‹#›</a:t>
            </a:fld>
            <a:endParaRPr lang="en-US"/>
          </a:p>
        </p:txBody>
      </p:sp>
    </p:spTree>
    <p:extLst>
      <p:ext uri="{BB962C8B-B14F-4D97-AF65-F5344CB8AC3E}">
        <p14:creationId xmlns:p14="http://schemas.microsoft.com/office/powerpoint/2010/main" val="2612717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1AA2A93-0E4E-4FAF-A21B-469DB1E4180C}" type="datetimeFigureOut">
              <a:rPr lang="en-US" smtClean="0"/>
              <a:t>10-Nov-23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087456-067E-477F-AB3C-C46E9D1F3A73}" type="slidenum">
              <a:rPr lang="en-US" smtClean="0"/>
              <a:t>‹#›</a:t>
            </a:fld>
            <a:endParaRPr lang="en-US"/>
          </a:p>
        </p:txBody>
      </p:sp>
    </p:spTree>
    <p:extLst>
      <p:ext uri="{BB962C8B-B14F-4D97-AF65-F5344CB8AC3E}">
        <p14:creationId xmlns:p14="http://schemas.microsoft.com/office/powerpoint/2010/main" val="3741008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AA2A93-0E4E-4FAF-A21B-469DB1E4180C}" type="datetimeFigureOut">
              <a:rPr lang="en-US" smtClean="0"/>
              <a:t>10-Nov-23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087456-067E-477F-AB3C-C46E9D1F3A73}" type="slidenum">
              <a:rPr lang="en-US" smtClean="0"/>
              <a:t>‹#›</a:t>
            </a:fld>
            <a:endParaRPr lang="en-US"/>
          </a:p>
        </p:txBody>
      </p:sp>
    </p:spTree>
    <p:extLst>
      <p:ext uri="{BB962C8B-B14F-4D97-AF65-F5344CB8AC3E}">
        <p14:creationId xmlns:p14="http://schemas.microsoft.com/office/powerpoint/2010/main" val="32168806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package" Target="../embeddings/Microsoft_Excel_Worksheet.xlsx"/><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sr-Latn-RS" sz="2800" dirty="0"/>
              <a:t>PREDLOG REBALANSA FINANSIJSKOG PLANA ZA 2023.GODINU</a:t>
            </a:r>
            <a:endParaRPr lang="en-US" sz="2800" dirty="0"/>
          </a:p>
        </p:txBody>
      </p:sp>
      <p:sp>
        <p:nvSpPr>
          <p:cNvPr id="3" name="Subtitle 2"/>
          <p:cNvSpPr>
            <a:spLocks noGrp="1"/>
          </p:cNvSpPr>
          <p:nvPr>
            <p:ph type="subTitle" idx="1"/>
          </p:nvPr>
        </p:nvSpPr>
        <p:spPr/>
        <p:txBody>
          <a:bodyPr/>
          <a:lstStyle/>
          <a:p>
            <a:r>
              <a:rPr lang="sr-Latn-RS" dirty="0">
                <a:solidFill>
                  <a:srgbClr val="C00000"/>
                </a:solidFill>
              </a:rPr>
              <a:t>Univerzitet u Beogradu </a:t>
            </a:r>
          </a:p>
          <a:p>
            <a:r>
              <a:rPr lang="sr-Latn-RS" dirty="0">
                <a:solidFill>
                  <a:srgbClr val="C00000"/>
                </a:solidFill>
              </a:rPr>
              <a:t>Fizički fakultet</a:t>
            </a:r>
            <a:endParaRPr lang="en-US" dirty="0">
              <a:solidFill>
                <a:srgbClr val="C00000"/>
              </a:solidFill>
            </a:endParaRPr>
          </a:p>
        </p:txBody>
      </p:sp>
    </p:spTree>
    <p:extLst>
      <p:ext uri="{BB962C8B-B14F-4D97-AF65-F5344CB8AC3E}">
        <p14:creationId xmlns:p14="http://schemas.microsoft.com/office/powerpoint/2010/main" val="211335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B2E9631-077D-B1D5-352F-7B49EC535ECD}"/>
              </a:ext>
            </a:extLst>
          </p:cNvPr>
          <p:cNvPicPr>
            <a:picLocks noChangeAspect="1"/>
          </p:cNvPicPr>
          <p:nvPr/>
        </p:nvPicPr>
        <p:blipFill>
          <a:blip r:embed="rId2"/>
          <a:stretch>
            <a:fillRect/>
          </a:stretch>
        </p:blipFill>
        <p:spPr>
          <a:xfrm>
            <a:off x="209550" y="1228725"/>
            <a:ext cx="8724900" cy="4400550"/>
          </a:xfrm>
          <a:prstGeom prst="rect">
            <a:avLst/>
          </a:prstGeom>
        </p:spPr>
      </p:pic>
    </p:spTree>
    <p:extLst>
      <p:ext uri="{BB962C8B-B14F-4D97-AF65-F5344CB8AC3E}">
        <p14:creationId xmlns:p14="http://schemas.microsoft.com/office/powerpoint/2010/main" val="56531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0B817AF-E164-A30F-09CF-FA2AF6844D41}"/>
              </a:ext>
            </a:extLst>
          </p:cNvPr>
          <p:cNvPicPr>
            <a:picLocks noChangeAspect="1"/>
          </p:cNvPicPr>
          <p:nvPr/>
        </p:nvPicPr>
        <p:blipFill>
          <a:blip r:embed="rId2"/>
          <a:stretch>
            <a:fillRect/>
          </a:stretch>
        </p:blipFill>
        <p:spPr>
          <a:xfrm>
            <a:off x="209550" y="942975"/>
            <a:ext cx="8724900" cy="4972050"/>
          </a:xfrm>
          <a:prstGeom prst="rect">
            <a:avLst/>
          </a:prstGeom>
        </p:spPr>
      </p:pic>
    </p:spTree>
    <p:extLst>
      <p:ext uri="{BB962C8B-B14F-4D97-AF65-F5344CB8AC3E}">
        <p14:creationId xmlns:p14="http://schemas.microsoft.com/office/powerpoint/2010/main" val="17020052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a:extLst>
              <a:ext uri="{FF2B5EF4-FFF2-40B4-BE49-F238E27FC236}">
                <a16:creationId xmlns:a16="http://schemas.microsoft.com/office/drawing/2014/main" id="{FD1A652B-EB3E-4BC3-8BE6-2A59DE7AA458}"/>
              </a:ext>
            </a:extLst>
          </p:cNvPr>
          <p:cNvGraphicFramePr>
            <a:graphicFrameLocks noChangeAspect="1"/>
          </p:cNvGraphicFramePr>
          <p:nvPr>
            <p:extLst>
              <p:ext uri="{D42A27DB-BD31-4B8C-83A1-F6EECF244321}">
                <p14:modId xmlns:p14="http://schemas.microsoft.com/office/powerpoint/2010/main" val="819479687"/>
              </p:ext>
            </p:extLst>
          </p:nvPr>
        </p:nvGraphicFramePr>
        <p:xfrm>
          <a:off x="214313" y="1042988"/>
          <a:ext cx="8715375" cy="4772025"/>
        </p:xfrm>
        <a:graphic>
          <a:graphicData uri="http://schemas.openxmlformats.org/presentationml/2006/ole">
            <mc:AlternateContent xmlns:mc="http://schemas.openxmlformats.org/markup-compatibility/2006">
              <mc:Choice xmlns:v="urn:schemas-microsoft-com:vml" Requires="v">
                <p:oleObj name="Worksheet" r:id="rId2" imgW="8715241" imgH="4772127" progId="Excel.Sheet.12">
                  <p:embed/>
                </p:oleObj>
              </mc:Choice>
              <mc:Fallback>
                <p:oleObj name="Worksheet" r:id="rId2" imgW="8715241" imgH="4772127" progId="Excel.Sheet.12">
                  <p:embed/>
                  <p:pic>
                    <p:nvPicPr>
                      <p:cNvPr id="0" name=""/>
                      <p:cNvPicPr/>
                      <p:nvPr/>
                    </p:nvPicPr>
                    <p:blipFill>
                      <a:blip r:embed="rId3"/>
                      <a:stretch>
                        <a:fillRect/>
                      </a:stretch>
                    </p:blipFill>
                    <p:spPr>
                      <a:xfrm>
                        <a:off x="214313" y="1042988"/>
                        <a:ext cx="8715375" cy="4772025"/>
                      </a:xfrm>
                      <a:prstGeom prst="rect">
                        <a:avLst/>
                      </a:prstGeom>
                    </p:spPr>
                  </p:pic>
                </p:oleObj>
              </mc:Fallback>
            </mc:AlternateContent>
          </a:graphicData>
        </a:graphic>
      </p:graphicFrame>
    </p:spTree>
    <p:extLst>
      <p:ext uri="{BB962C8B-B14F-4D97-AF65-F5344CB8AC3E}">
        <p14:creationId xmlns:p14="http://schemas.microsoft.com/office/powerpoint/2010/main" val="3664141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9285570B-C287-3CD3-B72D-5CE28422CA34}"/>
              </a:ext>
            </a:extLst>
          </p:cNvPr>
          <p:cNvPicPr>
            <a:picLocks noChangeAspect="1"/>
          </p:cNvPicPr>
          <p:nvPr/>
        </p:nvPicPr>
        <p:blipFill>
          <a:blip r:embed="rId2"/>
          <a:stretch>
            <a:fillRect/>
          </a:stretch>
        </p:blipFill>
        <p:spPr>
          <a:xfrm>
            <a:off x="209550" y="942975"/>
            <a:ext cx="8724900" cy="4972050"/>
          </a:xfrm>
          <a:prstGeom prst="rect">
            <a:avLst/>
          </a:prstGeom>
        </p:spPr>
      </p:pic>
    </p:spTree>
    <p:extLst>
      <p:ext uri="{BB962C8B-B14F-4D97-AF65-F5344CB8AC3E}">
        <p14:creationId xmlns:p14="http://schemas.microsoft.com/office/powerpoint/2010/main" val="22270421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07C2CC6-F1FF-E7EF-0593-12A6776F7DFF}"/>
              </a:ext>
            </a:extLst>
          </p:cNvPr>
          <p:cNvPicPr>
            <a:picLocks noChangeAspect="1"/>
          </p:cNvPicPr>
          <p:nvPr/>
        </p:nvPicPr>
        <p:blipFill>
          <a:blip r:embed="rId2"/>
          <a:stretch>
            <a:fillRect/>
          </a:stretch>
        </p:blipFill>
        <p:spPr>
          <a:xfrm>
            <a:off x="209550" y="1038225"/>
            <a:ext cx="8724900" cy="4781550"/>
          </a:xfrm>
          <a:prstGeom prst="rect">
            <a:avLst/>
          </a:prstGeom>
        </p:spPr>
      </p:pic>
    </p:spTree>
    <p:extLst>
      <p:ext uri="{BB962C8B-B14F-4D97-AF65-F5344CB8AC3E}">
        <p14:creationId xmlns:p14="http://schemas.microsoft.com/office/powerpoint/2010/main" val="1163483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RS" sz="3200" dirty="0"/>
              <a:t>Finansiranje naše ustanove</a:t>
            </a:r>
            <a:br>
              <a:rPr lang="sr-Latn-RS" sz="3200" dirty="0"/>
            </a:br>
            <a:endParaRPr lang="en-US" sz="3200" dirty="0"/>
          </a:p>
        </p:txBody>
      </p:sp>
      <p:sp>
        <p:nvSpPr>
          <p:cNvPr id="3" name="Content Placeholder 2"/>
          <p:cNvSpPr>
            <a:spLocks noGrp="1"/>
          </p:cNvSpPr>
          <p:nvPr>
            <p:ph idx="1"/>
          </p:nvPr>
        </p:nvSpPr>
        <p:spPr>
          <a:xfrm>
            <a:off x="467544" y="1124744"/>
            <a:ext cx="8219256" cy="5184576"/>
          </a:xfrm>
        </p:spPr>
        <p:txBody>
          <a:bodyPr>
            <a:normAutofit lnSpcReduction="10000"/>
          </a:bodyPr>
          <a:lstStyle/>
          <a:p>
            <a:pPr marL="0" indent="0">
              <a:buNone/>
            </a:pPr>
            <a:r>
              <a:rPr lang="sr-Latn-RS" sz="2000" dirty="0"/>
              <a:t>Finansiranje ustanova visokog obrazovanja se vrši u skladu sa propisima i to:</a:t>
            </a:r>
          </a:p>
          <a:p>
            <a:pPr marL="0" indent="0">
              <a:buNone/>
            </a:pPr>
            <a:r>
              <a:rPr lang="sr-Latn-RS" sz="2000" dirty="0"/>
              <a:t>- Zakonom o visokom obrazovanju,</a:t>
            </a:r>
          </a:p>
          <a:p>
            <a:pPr marL="0" indent="0">
              <a:buNone/>
            </a:pPr>
            <a:r>
              <a:rPr lang="sr-Latn-RS" sz="2000" dirty="0"/>
              <a:t>- Uredbom o normativima i standardima uslova rada univerziteta i fakulteta za delatnosti koje se finansiraju iz budžeta,</a:t>
            </a:r>
          </a:p>
          <a:p>
            <a:pPr marL="0" indent="0">
              <a:buNone/>
            </a:pPr>
            <a:r>
              <a:rPr lang="sr-Latn-RS" sz="2000" dirty="0"/>
              <a:t>- Pravilnikom o standardima za samovrednovanje i ocenjivanje kvaliteta visokoškolskih ustanova i studijskih programa.</a:t>
            </a:r>
          </a:p>
          <a:p>
            <a:pPr marL="0" indent="0">
              <a:buNone/>
            </a:pPr>
            <a:endParaRPr lang="sr-Latn-RS" dirty="0"/>
          </a:p>
          <a:p>
            <a:pPr marL="0" indent="0">
              <a:buNone/>
            </a:pPr>
            <a:r>
              <a:rPr lang="sr-Latn-RS" sz="2000" dirty="0"/>
              <a:t>Izvori sredstava za finansiranje rada Fizičkog fakulteta su:</a:t>
            </a:r>
          </a:p>
          <a:p>
            <a:pPr marL="0" indent="0">
              <a:buNone/>
            </a:pPr>
            <a:r>
              <a:rPr lang="sr-Latn-RS" sz="2000" dirty="0"/>
              <a:t>1- sredstva koje obezbeđuje osnivač</a:t>
            </a:r>
          </a:p>
          <a:p>
            <a:pPr marL="0" indent="0">
              <a:buNone/>
            </a:pPr>
            <a:r>
              <a:rPr lang="sr-Latn-RS" sz="2000" dirty="0"/>
              <a:t>2- školarine</a:t>
            </a:r>
          </a:p>
          <a:p>
            <a:pPr marL="0" indent="0">
              <a:buNone/>
            </a:pPr>
            <a:r>
              <a:rPr lang="sr-Latn-RS" sz="2000" dirty="0"/>
              <a:t>3- sredstva za finansiranje naučnoistraživačkog rada</a:t>
            </a:r>
          </a:p>
          <a:p>
            <a:pPr marL="0" indent="0">
              <a:buNone/>
            </a:pPr>
            <a:r>
              <a:rPr lang="sr-Latn-RS" sz="2000" dirty="0"/>
              <a:t>4- naknade za komercijalne i druge usluge</a:t>
            </a:r>
          </a:p>
          <a:p>
            <a:pPr marL="0" indent="0">
              <a:buNone/>
            </a:pPr>
            <a:r>
              <a:rPr lang="sr-Latn-RS" sz="2000" dirty="0"/>
              <a:t>5- međunarodni i domaći projekti, donacije, pokloni</a:t>
            </a:r>
          </a:p>
          <a:p>
            <a:pPr marL="0" indent="0">
              <a:buNone/>
            </a:pPr>
            <a:r>
              <a:rPr lang="sr-Latn-RS" sz="2000" dirty="0"/>
              <a:t>6- drugi izvori u skladu sa zakonom</a:t>
            </a:r>
          </a:p>
          <a:p>
            <a:pPr marL="0" indent="0">
              <a:buNone/>
            </a:pPr>
            <a:endParaRPr lang="sr-Latn-RS" sz="2000" dirty="0"/>
          </a:p>
          <a:p>
            <a:pPr marL="0" indent="0">
              <a:buNone/>
            </a:pPr>
            <a:endParaRPr lang="sr-Latn-RS" dirty="0"/>
          </a:p>
          <a:p>
            <a:pPr marL="0" indent="0">
              <a:buNone/>
            </a:pPr>
            <a:endParaRPr lang="sr-Latn-RS" dirty="0"/>
          </a:p>
          <a:p>
            <a:pPr marL="0" indent="0">
              <a:buNone/>
            </a:pPr>
            <a:endParaRPr lang="en-US" dirty="0"/>
          </a:p>
        </p:txBody>
      </p:sp>
    </p:spTree>
    <p:extLst>
      <p:ext uri="{BB962C8B-B14F-4D97-AF65-F5344CB8AC3E}">
        <p14:creationId xmlns:p14="http://schemas.microsoft.com/office/powerpoint/2010/main" val="2056591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C973A-3D6E-6F19-DD1E-2F852D1552BD}"/>
              </a:ext>
            </a:extLst>
          </p:cNvPr>
          <p:cNvSpPr>
            <a:spLocks noGrp="1"/>
          </p:cNvSpPr>
          <p:nvPr>
            <p:ph type="title"/>
          </p:nvPr>
        </p:nvSpPr>
        <p:spPr/>
        <p:txBody>
          <a:bodyPr>
            <a:normAutofit/>
          </a:bodyPr>
          <a:lstStyle/>
          <a:p>
            <a:r>
              <a:rPr lang="sr-Latn-RS" sz="3200" dirty="0"/>
              <a:t>Programi i programske aktivnosti</a:t>
            </a:r>
            <a:endParaRPr lang="en-US" sz="3200" dirty="0"/>
          </a:p>
        </p:txBody>
      </p:sp>
      <p:sp>
        <p:nvSpPr>
          <p:cNvPr id="3" name="Content Placeholder 2">
            <a:extLst>
              <a:ext uri="{FF2B5EF4-FFF2-40B4-BE49-F238E27FC236}">
                <a16:creationId xmlns:a16="http://schemas.microsoft.com/office/drawing/2014/main" id="{8D55385A-C422-1A8E-C151-AE1C85A31703}"/>
              </a:ext>
            </a:extLst>
          </p:cNvPr>
          <p:cNvSpPr>
            <a:spLocks noGrp="1"/>
          </p:cNvSpPr>
          <p:nvPr>
            <p:ph idx="1"/>
          </p:nvPr>
        </p:nvSpPr>
        <p:spPr/>
        <p:txBody>
          <a:bodyPr>
            <a:normAutofit lnSpcReduction="10000"/>
          </a:bodyPr>
          <a:lstStyle/>
          <a:p>
            <a:pPr marL="0" indent="0">
              <a:buNone/>
            </a:pPr>
            <a:r>
              <a:rPr lang="sr-Latn-RS" sz="2000" dirty="0"/>
              <a:t>Predlog finansijskog plana je sačinjen prema programima i programskim aktivnostima</a:t>
            </a:r>
          </a:p>
          <a:p>
            <a:pPr marL="0" indent="0">
              <a:buNone/>
            </a:pPr>
            <a:r>
              <a:rPr lang="sr-Latn-RS" sz="2000" dirty="0"/>
              <a:t>1) Funkcija 940- Visoko obrazovanje</a:t>
            </a:r>
          </a:p>
          <a:p>
            <a:pPr marL="0" indent="0">
              <a:buNone/>
            </a:pPr>
            <a:r>
              <a:rPr lang="sr-Latn-RS" sz="2000" dirty="0"/>
              <a:t>Program 2005 Visoko obrazovanje– Programska aktivnost 0004- Podrška radu Univerziteta u Beogradu</a:t>
            </a:r>
          </a:p>
          <a:p>
            <a:pPr marL="0" indent="0">
              <a:buNone/>
            </a:pPr>
            <a:endParaRPr lang="sr-Latn-RS" sz="2000" dirty="0"/>
          </a:p>
          <a:p>
            <a:pPr marL="0" indent="0">
              <a:buNone/>
            </a:pPr>
            <a:r>
              <a:rPr lang="sr-Latn-RS" sz="2000" dirty="0"/>
              <a:t>2) Funkcija 140 Osnovno istraživanje</a:t>
            </a:r>
          </a:p>
          <a:p>
            <a:pPr marL="0" indent="0">
              <a:buNone/>
            </a:pPr>
            <a:r>
              <a:rPr lang="sr-Latn-RS" sz="2000" dirty="0"/>
              <a:t>Program 0201 – Razvoj nauke i tehnologije – Programska aktivnost 0001</a:t>
            </a:r>
          </a:p>
          <a:p>
            <a:pPr marL="0" indent="0">
              <a:buNone/>
            </a:pPr>
            <a:r>
              <a:rPr lang="sr-Latn-RS" sz="2000" dirty="0"/>
              <a:t>Podrška realizaciji opšteg interesa u naučno istraživačkoj delatnosti</a:t>
            </a:r>
          </a:p>
          <a:p>
            <a:pPr marL="0" indent="0">
              <a:buNone/>
            </a:pPr>
            <a:endParaRPr lang="sr-Latn-RS" sz="2000" dirty="0"/>
          </a:p>
          <a:p>
            <a:pPr marL="0" indent="0">
              <a:buNone/>
            </a:pPr>
            <a:r>
              <a:rPr lang="sr-Latn-RS" sz="2000" dirty="0"/>
              <a:t>3) Funkcija 940- Visoko obrazovanje</a:t>
            </a:r>
          </a:p>
          <a:p>
            <a:pPr marL="0" indent="0">
              <a:buNone/>
            </a:pPr>
            <a:r>
              <a:rPr lang="sr-Latn-RS" sz="2000" dirty="0"/>
              <a:t>Program 2005 Visoko obrazovanje- Programska aktivnost 0013 Podrška realizaciji doktorskih studija</a:t>
            </a:r>
            <a:endParaRPr lang="en-US" sz="2000" dirty="0"/>
          </a:p>
        </p:txBody>
      </p:sp>
    </p:spTree>
    <p:extLst>
      <p:ext uri="{BB962C8B-B14F-4D97-AF65-F5344CB8AC3E}">
        <p14:creationId xmlns:p14="http://schemas.microsoft.com/office/powerpoint/2010/main" val="83750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sz="3200" dirty="0"/>
              <a:t>PROJEKTI</a:t>
            </a:r>
            <a:r>
              <a:rPr lang="sr-Latn-RS" dirty="0"/>
              <a:t> </a:t>
            </a:r>
            <a:endParaRPr lang="en-US" dirty="0"/>
          </a:p>
        </p:txBody>
      </p:sp>
      <p:sp>
        <p:nvSpPr>
          <p:cNvPr id="13" name="Content Placeholder 12">
            <a:extLst>
              <a:ext uri="{FF2B5EF4-FFF2-40B4-BE49-F238E27FC236}">
                <a16:creationId xmlns:a16="http://schemas.microsoft.com/office/drawing/2014/main" id="{BB6F5ABB-B3A8-4AD9-8024-EBDE751068C9}"/>
              </a:ext>
            </a:extLst>
          </p:cNvPr>
          <p:cNvSpPr>
            <a:spLocks noGrp="1"/>
          </p:cNvSpPr>
          <p:nvPr>
            <p:ph idx="1"/>
          </p:nvPr>
        </p:nvSpPr>
        <p:spPr>
          <a:xfrm>
            <a:off x="323528" y="1340768"/>
            <a:ext cx="8229600" cy="4525963"/>
          </a:xfrm>
        </p:spPr>
        <p:txBody>
          <a:bodyPr>
            <a:normAutofit fontScale="77500" lnSpcReduction="20000"/>
          </a:bodyPr>
          <a:lstStyle/>
          <a:p>
            <a:r>
              <a:rPr lang="sr-Latn-RS" dirty="0"/>
              <a:t>Glavni razlog za rebalans plana su novi projekti Fonda za nauku PRIZMA i to:</a:t>
            </a:r>
          </a:p>
          <a:p>
            <a:r>
              <a:rPr lang="sr-Latn-RS" dirty="0"/>
              <a:t>- Projekat EXTREMES- rukovodilac Profesor dr Vladimir Đurđević.</a:t>
            </a:r>
            <a:r>
              <a:rPr lang="sr-Latn-RS" sz="3200" dirty="0"/>
              <a:t> </a:t>
            </a:r>
            <a:r>
              <a:rPr lang="sr-Latn-RS" sz="3200"/>
              <a:t>Projekat  </a:t>
            </a:r>
            <a:r>
              <a:rPr lang="sr-Latn-RS" sz="3200" dirty="0"/>
              <a:t>započinje 01/12/2023, vrednost projekta je 33,5 miliona dinara.</a:t>
            </a:r>
            <a:endParaRPr lang="sr-Latn-RS" dirty="0"/>
          </a:p>
          <a:p>
            <a:r>
              <a:rPr lang="sr-Latn-RS" dirty="0"/>
              <a:t>- Projekat ZEOCOAT – rukovodilac Profesor dr Rastko Vasilić. Projekat takođe započinje 01/12/2023, </a:t>
            </a:r>
            <a:r>
              <a:rPr lang="sr-Latn-RS" sz="3200" dirty="0"/>
              <a:t>vrednost projekta je 27,8 miliona dinara i realizovaće se u saradanji sa Fakultetom za fizičku hemiju.</a:t>
            </a:r>
            <a:endParaRPr lang="sr-Latn-RS" dirty="0"/>
          </a:p>
          <a:p>
            <a:r>
              <a:rPr lang="sr-Latn-RS" dirty="0"/>
              <a:t>-</a:t>
            </a:r>
            <a:r>
              <a:rPr lang="sr-Latn-RS" sz="3200" dirty="0"/>
              <a:t>Fizički fakultet je takođe  saradnik na projektu PRIZMA -</a:t>
            </a:r>
            <a:r>
              <a:rPr lang="en-US" sz="3600" dirty="0"/>
              <a:t> </a:t>
            </a:r>
            <a:r>
              <a:rPr lang="en-US" sz="3600" dirty="0" err="1"/>
              <a:t>DisSFusionMat</a:t>
            </a:r>
            <a:r>
              <a:rPr lang="sr-Latn-RS" sz="3600" dirty="0"/>
              <a:t> </a:t>
            </a:r>
            <a:r>
              <a:rPr lang="sr-Latn-RS" sz="3200" dirty="0"/>
              <a:t>čiji je nosilac Institut za nuklearne nauke „Vinča“. Učesnice na ovom projektu su Profesorka dr Andrijana Žekić i Milica Milojević.</a:t>
            </a:r>
          </a:p>
          <a:p>
            <a:endParaRPr lang="en-US" dirty="0"/>
          </a:p>
        </p:txBody>
      </p:sp>
    </p:spTree>
    <p:extLst>
      <p:ext uri="{BB962C8B-B14F-4D97-AF65-F5344CB8AC3E}">
        <p14:creationId xmlns:p14="http://schemas.microsoft.com/office/powerpoint/2010/main" val="1292196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3B26E-ABD2-4CF7-B7F1-B5AA73283009}"/>
              </a:ext>
            </a:extLst>
          </p:cNvPr>
          <p:cNvSpPr>
            <a:spLocks noGrp="1"/>
          </p:cNvSpPr>
          <p:nvPr>
            <p:ph type="title"/>
          </p:nvPr>
        </p:nvSpPr>
        <p:spPr/>
        <p:txBody>
          <a:bodyPr>
            <a:normAutofit/>
          </a:bodyPr>
          <a:lstStyle/>
          <a:p>
            <a:r>
              <a:rPr lang="sr-Latn-RS" sz="3200" dirty="0"/>
              <a:t>PRIHODI </a:t>
            </a:r>
            <a:endParaRPr lang="en-US" sz="3200" dirty="0"/>
          </a:p>
        </p:txBody>
      </p:sp>
      <p:sp>
        <p:nvSpPr>
          <p:cNvPr id="3" name="Content Placeholder 2">
            <a:extLst>
              <a:ext uri="{FF2B5EF4-FFF2-40B4-BE49-F238E27FC236}">
                <a16:creationId xmlns:a16="http://schemas.microsoft.com/office/drawing/2014/main" id="{B803E039-4295-44F3-AD6C-AC10A7091351}"/>
              </a:ext>
            </a:extLst>
          </p:cNvPr>
          <p:cNvSpPr>
            <a:spLocks noGrp="1"/>
          </p:cNvSpPr>
          <p:nvPr>
            <p:ph idx="1"/>
          </p:nvPr>
        </p:nvSpPr>
        <p:spPr/>
        <p:txBody>
          <a:bodyPr>
            <a:normAutofit fontScale="92500" lnSpcReduction="20000"/>
          </a:bodyPr>
          <a:lstStyle/>
          <a:p>
            <a:endParaRPr lang="sr-Latn-RS" sz="2000" dirty="0"/>
          </a:p>
          <a:p>
            <a:r>
              <a:rPr lang="en-US" sz="2000" dirty="0" err="1"/>
              <a:t>Izvršeno</a:t>
            </a:r>
            <a:r>
              <a:rPr lang="en-US" sz="2000" dirty="0"/>
              <a:t> je </a:t>
            </a:r>
            <a:r>
              <a:rPr lang="en-US" sz="2000" dirty="0" err="1"/>
              <a:t>uslađivanje</a:t>
            </a:r>
            <a:r>
              <a:rPr lang="en-US" sz="2000" dirty="0"/>
              <a:t> </a:t>
            </a:r>
            <a:r>
              <a:rPr lang="en-US" sz="2000" dirty="0" err="1"/>
              <a:t>na</a:t>
            </a:r>
            <a:r>
              <a:rPr lang="en-US" sz="2000" dirty="0"/>
              <a:t> </a:t>
            </a:r>
            <a:r>
              <a:rPr lang="en-US" sz="2000" dirty="0" err="1"/>
              <a:t>kontima</a:t>
            </a:r>
            <a:r>
              <a:rPr lang="en-US" sz="2000" dirty="0"/>
              <a:t> </a:t>
            </a:r>
            <a:r>
              <a:rPr lang="en-US" sz="2000" dirty="0" err="1"/>
              <a:t>prihoda</a:t>
            </a:r>
            <a:r>
              <a:rPr lang="en-US" sz="2000" dirty="0"/>
              <a:t>: </a:t>
            </a:r>
            <a:r>
              <a:rPr lang="en-US" sz="2000" dirty="0" err="1"/>
              <a:t>dodati</a:t>
            </a:r>
            <a:r>
              <a:rPr lang="en-US" sz="2000" dirty="0"/>
              <a:t> 7711- 89.000,00 </a:t>
            </a:r>
            <a:r>
              <a:rPr lang="en-US" sz="2000" dirty="0" err="1"/>
              <a:t>memorandumske</a:t>
            </a:r>
            <a:r>
              <a:rPr lang="en-US" sz="2000" dirty="0"/>
              <a:t> </a:t>
            </a:r>
            <a:r>
              <a:rPr lang="en-US" sz="2000" dirty="0" err="1"/>
              <a:t>stavke</a:t>
            </a:r>
            <a:r>
              <a:rPr lang="en-US" sz="2000" dirty="0"/>
              <a:t> za </a:t>
            </a:r>
            <a:r>
              <a:rPr lang="en-US" sz="2000" dirty="0" err="1"/>
              <a:t>refundaciju</a:t>
            </a:r>
            <a:r>
              <a:rPr lang="en-US" sz="2000" dirty="0"/>
              <a:t> </a:t>
            </a:r>
            <a:r>
              <a:rPr lang="en-US" sz="2000" dirty="0" err="1"/>
              <a:t>rashoda</a:t>
            </a:r>
            <a:r>
              <a:rPr lang="en-US" sz="2000" dirty="0"/>
              <a:t> (</a:t>
            </a:r>
            <a:r>
              <a:rPr lang="en-US" sz="2000" dirty="0" err="1"/>
              <a:t>bolovanje</a:t>
            </a:r>
            <a:r>
              <a:rPr lang="en-US" sz="2000" dirty="0"/>
              <a:t> </a:t>
            </a:r>
            <a:r>
              <a:rPr lang="en-US" sz="2000" dirty="0" err="1"/>
              <a:t>iz</a:t>
            </a:r>
            <a:r>
              <a:rPr lang="en-US" sz="2000" dirty="0"/>
              <a:t> 2022.)						</a:t>
            </a:r>
          </a:p>
          <a:p>
            <a:r>
              <a:rPr lang="en-US" sz="2000" dirty="0" err="1"/>
              <a:t>Smanjeni</a:t>
            </a:r>
            <a:r>
              <a:rPr lang="en-US" sz="2000" dirty="0"/>
              <a:t> </a:t>
            </a:r>
            <a:r>
              <a:rPr lang="en-US" sz="2000" dirty="0" err="1"/>
              <a:t>su</a:t>
            </a:r>
            <a:r>
              <a:rPr lang="en-US" sz="2000" dirty="0"/>
              <a:t> </a:t>
            </a:r>
            <a:r>
              <a:rPr lang="en-US" sz="2000" dirty="0" err="1"/>
              <a:t>očekivani</a:t>
            </a:r>
            <a:r>
              <a:rPr lang="en-US" sz="2000" dirty="0"/>
              <a:t> </a:t>
            </a:r>
            <a:r>
              <a:rPr lang="en-US" sz="2000" dirty="0" err="1"/>
              <a:t>prihodi</a:t>
            </a:r>
            <a:r>
              <a:rPr lang="en-US" sz="2000" dirty="0"/>
              <a:t> po </a:t>
            </a:r>
            <a:r>
              <a:rPr lang="en-US" sz="2000" dirty="0" err="1"/>
              <a:t>osnovu</a:t>
            </a:r>
            <a:r>
              <a:rPr lang="en-US" sz="2000" dirty="0"/>
              <a:t> </a:t>
            </a:r>
            <a:r>
              <a:rPr lang="en-US" sz="2000" dirty="0" err="1"/>
              <a:t>donacija</a:t>
            </a:r>
            <a:r>
              <a:rPr lang="en-US" sz="2000" dirty="0"/>
              <a:t>- </a:t>
            </a:r>
            <a:r>
              <a:rPr lang="en-US" sz="2000" dirty="0" err="1"/>
              <a:t>očekuje</a:t>
            </a:r>
            <a:r>
              <a:rPr lang="en-US" sz="2000" dirty="0"/>
              <a:t> se </a:t>
            </a:r>
            <a:r>
              <a:rPr lang="en-US" sz="2000" dirty="0" err="1"/>
              <a:t>završna</a:t>
            </a:r>
            <a:r>
              <a:rPr lang="en-US" sz="2000" dirty="0"/>
              <a:t> </a:t>
            </a:r>
            <a:r>
              <a:rPr lang="en-US" sz="2000" dirty="0" err="1"/>
              <a:t>isplata</a:t>
            </a:r>
            <a:r>
              <a:rPr lang="en-US" sz="2000" dirty="0"/>
              <a:t> za </a:t>
            </a:r>
            <a:r>
              <a:rPr lang="en-US" sz="2000" dirty="0" err="1"/>
              <a:t>projekat</a:t>
            </a:r>
            <a:r>
              <a:rPr lang="en-US" sz="2000" dirty="0"/>
              <a:t> </a:t>
            </a:r>
            <a:r>
              <a:rPr lang="en-US" sz="2000" dirty="0" err="1"/>
              <a:t>Prof.Đurđevića</a:t>
            </a:r>
            <a:r>
              <a:rPr lang="en-US" sz="2000" dirty="0"/>
              <a:t> IS ENES						</a:t>
            </a:r>
          </a:p>
          <a:p>
            <a:r>
              <a:rPr lang="en-US" sz="2000" dirty="0" err="1"/>
              <a:t>Zbog</a:t>
            </a:r>
            <a:r>
              <a:rPr lang="en-US" sz="2000" dirty="0"/>
              <a:t> </a:t>
            </a:r>
            <a:r>
              <a:rPr lang="en-US" sz="2000" dirty="0" err="1"/>
              <a:t>promene</a:t>
            </a:r>
            <a:r>
              <a:rPr lang="en-US" sz="2000" dirty="0"/>
              <a:t> u </a:t>
            </a:r>
            <a:r>
              <a:rPr lang="en-US" sz="2000" dirty="0" err="1"/>
              <a:t>načinu</a:t>
            </a:r>
            <a:r>
              <a:rPr lang="en-US" sz="2000" dirty="0"/>
              <a:t> </a:t>
            </a:r>
            <a:r>
              <a:rPr lang="en-US" sz="2000" dirty="0" err="1"/>
              <a:t>knjiženja</a:t>
            </a:r>
            <a:r>
              <a:rPr lang="en-US" sz="2000" dirty="0"/>
              <a:t> </a:t>
            </a:r>
            <a:r>
              <a:rPr lang="en-US" sz="2000" dirty="0" err="1"/>
              <a:t>koja</a:t>
            </a:r>
            <a:r>
              <a:rPr lang="en-US" sz="2000" dirty="0"/>
              <a:t> se </a:t>
            </a:r>
            <a:r>
              <a:rPr lang="en-US" sz="2000" dirty="0" err="1"/>
              <a:t>primenjuje</a:t>
            </a:r>
            <a:r>
              <a:rPr lang="en-US" sz="2000" dirty="0"/>
              <a:t> od 2020. (da se ne </a:t>
            </a:r>
            <a:r>
              <a:rPr lang="en-US" sz="2000" dirty="0" err="1"/>
              <a:t>evidentira</a:t>
            </a:r>
            <a:r>
              <a:rPr lang="en-US" sz="2000" dirty="0"/>
              <a:t> </a:t>
            </a:r>
            <a:r>
              <a:rPr lang="en-US" sz="2000" dirty="0" err="1"/>
              <a:t>kao</a:t>
            </a:r>
            <a:r>
              <a:rPr lang="en-US" sz="2000" dirty="0"/>
              <a:t> </a:t>
            </a:r>
            <a:r>
              <a:rPr lang="en-US" sz="2000" dirty="0" err="1"/>
              <a:t>prihod</a:t>
            </a:r>
            <a:r>
              <a:rPr lang="en-US" sz="2000" dirty="0"/>
              <a:t> </a:t>
            </a:r>
            <a:r>
              <a:rPr lang="en-US" sz="2000" dirty="0" err="1"/>
              <a:t>celokupna</a:t>
            </a:r>
            <a:r>
              <a:rPr lang="en-US" sz="2000" dirty="0"/>
              <a:t> </a:t>
            </a:r>
            <a:r>
              <a:rPr lang="en-US" sz="2000" dirty="0" err="1"/>
              <a:t>uplata</a:t>
            </a:r>
            <a:r>
              <a:rPr lang="en-US" sz="2000" dirty="0"/>
              <a:t> po EU </a:t>
            </a:r>
            <a:r>
              <a:rPr lang="en-US" sz="2000" dirty="0" err="1"/>
              <a:t>projektima</a:t>
            </a:r>
            <a:r>
              <a:rPr lang="en-US" sz="2000" dirty="0"/>
              <a:t>) </a:t>
            </a:r>
            <a:r>
              <a:rPr lang="en-US" sz="2000" dirty="0" err="1"/>
              <a:t>stavka</a:t>
            </a:r>
            <a:r>
              <a:rPr lang="en-US" sz="2000" dirty="0"/>
              <a:t> </a:t>
            </a:r>
            <a:r>
              <a:rPr lang="en-US" sz="2000" dirty="0" err="1"/>
              <a:t>donacija</a:t>
            </a:r>
            <a:r>
              <a:rPr lang="en-US" sz="2000" dirty="0"/>
              <a:t> </a:t>
            </a:r>
            <a:r>
              <a:rPr lang="en-US" sz="2000" dirty="0" err="1"/>
              <a:t>pokazuje</a:t>
            </a:r>
            <a:r>
              <a:rPr lang="en-US" sz="2000" dirty="0"/>
              <a:t> </a:t>
            </a:r>
            <a:r>
              <a:rPr lang="en-US" sz="2000" dirty="0" err="1"/>
              <a:t>manjak</a:t>
            </a:r>
            <a:r>
              <a:rPr lang="en-US" sz="2000" dirty="0"/>
              <a:t> </a:t>
            </a:r>
            <a:r>
              <a:rPr lang="en-US" sz="2000" dirty="0" err="1"/>
              <a:t>prihoda</a:t>
            </a:r>
            <a:r>
              <a:rPr lang="en-US" sz="2000" dirty="0"/>
              <a:t> </a:t>
            </a:r>
            <a:r>
              <a:rPr lang="en-US" sz="2000" dirty="0" err="1"/>
              <a:t>i</a:t>
            </a:r>
            <a:r>
              <a:rPr lang="en-US" sz="2000" dirty="0"/>
              <a:t> </a:t>
            </a:r>
            <a:r>
              <a:rPr lang="en-US" sz="2000" dirty="0" err="1"/>
              <a:t>primanja</a:t>
            </a:r>
            <a:r>
              <a:rPr lang="en-US" sz="2000" dirty="0"/>
              <a:t>. </a:t>
            </a:r>
            <a:r>
              <a:rPr lang="en-US" sz="2000" dirty="0" err="1"/>
              <a:t>Razlog</a:t>
            </a:r>
            <a:r>
              <a:rPr lang="en-US" sz="2000" dirty="0"/>
              <a:t> je </a:t>
            </a:r>
            <a:r>
              <a:rPr lang="en-US" sz="2000" dirty="0" err="1"/>
              <a:t>što</a:t>
            </a:r>
            <a:r>
              <a:rPr lang="en-US" sz="2000" dirty="0"/>
              <a:t> je </a:t>
            </a:r>
            <a:r>
              <a:rPr lang="en-US" sz="2000" dirty="0" err="1"/>
              <a:t>uplata</a:t>
            </a:r>
            <a:r>
              <a:rPr lang="en-US" sz="2000" dirty="0"/>
              <a:t> za </a:t>
            </a:r>
            <a:r>
              <a:rPr lang="en-US" sz="2000" dirty="0" err="1"/>
              <a:t>projekat</a:t>
            </a:r>
            <a:r>
              <a:rPr lang="en-US" sz="2000" dirty="0"/>
              <a:t> FUNCOAT 2019.  pre </a:t>
            </a:r>
            <a:r>
              <a:rPr lang="en-US" sz="2000" dirty="0" err="1"/>
              <a:t>izmene</a:t>
            </a:r>
            <a:r>
              <a:rPr lang="en-US" sz="2000" dirty="0"/>
              <a:t> </a:t>
            </a:r>
            <a:r>
              <a:rPr lang="en-US" sz="2000" dirty="0" err="1"/>
              <a:t>knjiženja</a:t>
            </a:r>
            <a:r>
              <a:rPr lang="en-US" sz="2000" dirty="0"/>
              <a:t> </a:t>
            </a:r>
            <a:r>
              <a:rPr lang="en-US" sz="2000" dirty="0" err="1"/>
              <a:t>prihodovana</a:t>
            </a:r>
            <a:r>
              <a:rPr lang="en-US" sz="2000" dirty="0"/>
              <a:t> u </a:t>
            </a:r>
            <a:r>
              <a:rPr lang="en-US" sz="2000" dirty="0" err="1"/>
              <a:t>celosti</a:t>
            </a:r>
            <a:r>
              <a:rPr lang="en-US" sz="2000" dirty="0"/>
              <a:t>.						</a:t>
            </a:r>
          </a:p>
          <a:p>
            <a:r>
              <a:rPr lang="en-US" sz="2000" dirty="0" err="1"/>
              <a:t>Umanjeni</a:t>
            </a:r>
            <a:r>
              <a:rPr lang="en-US" sz="2000" dirty="0"/>
              <a:t> </a:t>
            </a:r>
            <a:r>
              <a:rPr lang="en-US" sz="2000" dirty="0" err="1"/>
              <a:t>su</a:t>
            </a:r>
            <a:r>
              <a:rPr lang="en-US" sz="2000" dirty="0"/>
              <a:t> </a:t>
            </a:r>
            <a:r>
              <a:rPr lang="en-US" sz="2000" dirty="0" err="1"/>
              <a:t>planirani</a:t>
            </a:r>
            <a:r>
              <a:rPr lang="en-US" sz="2000" dirty="0"/>
              <a:t> </a:t>
            </a:r>
            <a:r>
              <a:rPr lang="en-US" sz="2000" dirty="0" err="1"/>
              <a:t>prihodi</a:t>
            </a:r>
            <a:r>
              <a:rPr lang="en-US" sz="2000" dirty="0"/>
              <a:t> </a:t>
            </a:r>
            <a:r>
              <a:rPr lang="en-US" sz="2000" dirty="0" err="1"/>
              <a:t>iz</a:t>
            </a:r>
            <a:r>
              <a:rPr lang="en-US" sz="2000" dirty="0"/>
              <a:t> </a:t>
            </a:r>
            <a:r>
              <a:rPr lang="en-US" sz="2000" dirty="0" err="1"/>
              <a:t>budžeta</a:t>
            </a:r>
            <a:r>
              <a:rPr lang="en-US" sz="2000" dirty="0"/>
              <a:t>, za </a:t>
            </a:r>
            <a:r>
              <a:rPr lang="en-US" sz="2000" dirty="0" err="1"/>
              <a:t>visoko</a:t>
            </a:r>
            <a:r>
              <a:rPr lang="en-US" sz="2000" dirty="0"/>
              <a:t> </a:t>
            </a:r>
            <a:r>
              <a:rPr lang="en-US" sz="2000" dirty="0" err="1"/>
              <a:t>obrazovanje</a:t>
            </a:r>
            <a:r>
              <a:rPr lang="en-US" sz="2000" dirty="0"/>
              <a:t> </a:t>
            </a:r>
            <a:r>
              <a:rPr lang="en-US" sz="2000" dirty="0" err="1"/>
              <a:t>nije</a:t>
            </a:r>
            <a:r>
              <a:rPr lang="en-US" sz="2000" dirty="0"/>
              <a:t> </a:t>
            </a:r>
            <a:r>
              <a:rPr lang="en-US" sz="2000" dirty="0" err="1"/>
              <a:t>bilo</a:t>
            </a:r>
            <a:r>
              <a:rPr lang="en-US" sz="2000" dirty="0"/>
              <a:t> </a:t>
            </a:r>
            <a:r>
              <a:rPr lang="en-US" sz="2000" dirty="0" err="1"/>
              <a:t>povećanja</a:t>
            </a:r>
            <a:r>
              <a:rPr lang="en-US" sz="2000" dirty="0"/>
              <a:t> </a:t>
            </a:r>
            <a:r>
              <a:rPr lang="en-US" sz="2000" dirty="0" err="1"/>
              <a:t>cene</a:t>
            </a:r>
            <a:r>
              <a:rPr lang="en-US" sz="2000" dirty="0"/>
              <a:t> </a:t>
            </a:r>
            <a:r>
              <a:rPr lang="en-US" sz="2000" dirty="0" err="1"/>
              <a:t>rada</a:t>
            </a:r>
            <a:r>
              <a:rPr lang="en-US" sz="2000" dirty="0"/>
              <a:t> </a:t>
            </a:r>
            <a:r>
              <a:rPr lang="en-US" sz="2000" dirty="0" err="1"/>
              <a:t>ni</a:t>
            </a:r>
            <a:r>
              <a:rPr lang="en-US" sz="2000" dirty="0"/>
              <a:t> </a:t>
            </a:r>
            <a:r>
              <a:rPr lang="en-US" sz="2000" dirty="0" err="1"/>
              <a:t>koeficijenata</a:t>
            </a:r>
            <a:r>
              <a:rPr lang="en-US" sz="2000" dirty="0"/>
              <a:t>.						</a:t>
            </a:r>
          </a:p>
          <a:p>
            <a:r>
              <a:rPr lang="sr-Latn-RS" sz="2000" dirty="0"/>
              <a:t>O</a:t>
            </a:r>
            <a:r>
              <a:rPr lang="en-US" sz="2000" dirty="0" err="1"/>
              <a:t>stavljena</a:t>
            </a:r>
            <a:r>
              <a:rPr lang="en-US" sz="2000" dirty="0"/>
              <a:t> je </a:t>
            </a:r>
            <a:r>
              <a:rPr lang="en-US" sz="2000" dirty="0" err="1"/>
              <a:t>mogućnost</a:t>
            </a:r>
            <a:r>
              <a:rPr lang="en-US" sz="2000" dirty="0"/>
              <a:t> za </a:t>
            </a:r>
            <a:r>
              <a:rPr lang="en-US" sz="2000" dirty="0" err="1"/>
              <a:t>eventualne</a:t>
            </a:r>
            <a:r>
              <a:rPr lang="en-US" sz="2000" dirty="0"/>
              <a:t> </a:t>
            </a:r>
            <a:r>
              <a:rPr lang="en-US" sz="2000" dirty="0" err="1"/>
              <a:t>isplate</a:t>
            </a:r>
            <a:r>
              <a:rPr lang="en-US" sz="2000" dirty="0"/>
              <a:t>/</a:t>
            </a:r>
            <a:r>
              <a:rPr lang="en-US" sz="2000" dirty="0" err="1"/>
              <a:t>pomoći</a:t>
            </a:r>
            <a:r>
              <a:rPr lang="en-US" sz="2000" dirty="0"/>
              <a:t> </a:t>
            </a:r>
            <a:r>
              <a:rPr lang="en-US" sz="2000" dirty="0" err="1"/>
              <a:t>zaposlenima</a:t>
            </a:r>
            <a:r>
              <a:rPr lang="en-US" sz="2000" dirty="0"/>
              <a:t> </a:t>
            </a:r>
            <a:r>
              <a:rPr lang="en-US" sz="2000" dirty="0" err="1"/>
              <a:t>iz</a:t>
            </a:r>
            <a:r>
              <a:rPr lang="en-US" sz="2000" dirty="0"/>
              <a:t> </a:t>
            </a:r>
            <a:r>
              <a:rPr lang="en-US" sz="2000" dirty="0" err="1"/>
              <a:t>budžeta</a:t>
            </a:r>
            <a:r>
              <a:rPr lang="en-US" sz="2000" dirty="0"/>
              <a:t>						</a:t>
            </a:r>
          </a:p>
          <a:p>
            <a:endParaRPr lang="en-US" sz="2000" dirty="0"/>
          </a:p>
        </p:txBody>
      </p:sp>
    </p:spTree>
    <p:extLst>
      <p:ext uri="{BB962C8B-B14F-4D97-AF65-F5344CB8AC3E}">
        <p14:creationId xmlns:p14="http://schemas.microsoft.com/office/powerpoint/2010/main" val="212227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A0D5EA-7677-4DBF-A53D-85EEC7702B80}"/>
              </a:ext>
            </a:extLst>
          </p:cNvPr>
          <p:cNvSpPr>
            <a:spLocks noGrp="1"/>
          </p:cNvSpPr>
          <p:nvPr>
            <p:ph type="title"/>
          </p:nvPr>
        </p:nvSpPr>
        <p:spPr/>
        <p:txBody>
          <a:bodyPr>
            <a:normAutofit/>
          </a:bodyPr>
          <a:lstStyle/>
          <a:p>
            <a:r>
              <a:rPr lang="sr-Latn-RS" sz="3200" dirty="0"/>
              <a:t>RASHODI </a:t>
            </a:r>
            <a:endParaRPr lang="en-US" sz="3200" dirty="0"/>
          </a:p>
        </p:txBody>
      </p:sp>
      <p:sp>
        <p:nvSpPr>
          <p:cNvPr id="3" name="Content Placeholder 2">
            <a:extLst>
              <a:ext uri="{FF2B5EF4-FFF2-40B4-BE49-F238E27FC236}">
                <a16:creationId xmlns:a16="http://schemas.microsoft.com/office/drawing/2014/main" id="{BF1A9FAF-8796-4D44-B270-CB4BEC72D26E}"/>
              </a:ext>
            </a:extLst>
          </p:cNvPr>
          <p:cNvSpPr>
            <a:spLocks noGrp="1"/>
          </p:cNvSpPr>
          <p:nvPr>
            <p:ph idx="1"/>
          </p:nvPr>
        </p:nvSpPr>
        <p:spPr/>
        <p:txBody>
          <a:bodyPr>
            <a:normAutofit lnSpcReduction="10000"/>
          </a:bodyPr>
          <a:lstStyle/>
          <a:p>
            <a:endParaRPr lang="en-US" sz="1800" dirty="0">
              <a:effectLst/>
              <a:latin typeface="Calibri" panose="020F0502020204030204" pitchFamily="34" charset="0"/>
              <a:ea typeface="Calibri" panose="020F0502020204030204" pitchFamily="34" charset="0"/>
            </a:endParaRPr>
          </a:p>
          <a:p>
            <a:r>
              <a:rPr lang="en-US" sz="2000" dirty="0"/>
              <a:t>Za </a:t>
            </a:r>
            <a:r>
              <a:rPr lang="en-US" sz="2000" dirty="0" err="1"/>
              <a:t>konto</a:t>
            </a:r>
            <a:r>
              <a:rPr lang="en-US" sz="2000" dirty="0"/>
              <a:t> 4212 - </a:t>
            </a:r>
            <a:r>
              <a:rPr lang="en-US" sz="2000" dirty="0" err="1"/>
              <a:t>Energetske</a:t>
            </a:r>
            <a:r>
              <a:rPr lang="en-US" sz="2000" dirty="0"/>
              <a:t> </a:t>
            </a:r>
            <a:r>
              <a:rPr lang="en-US" sz="2000" dirty="0" err="1"/>
              <a:t>usluge</a:t>
            </a:r>
            <a:r>
              <a:rPr lang="en-US" sz="2000" dirty="0"/>
              <a:t> </a:t>
            </a:r>
            <a:r>
              <a:rPr lang="en-US" sz="2000" dirty="0" err="1"/>
              <a:t>izvršena</a:t>
            </a:r>
            <a:r>
              <a:rPr lang="en-US" sz="2000" dirty="0"/>
              <a:t> je </a:t>
            </a:r>
            <a:r>
              <a:rPr lang="en-US" sz="2000" dirty="0" err="1"/>
              <a:t>korekcija</a:t>
            </a:r>
            <a:r>
              <a:rPr lang="en-US" sz="2000" dirty="0"/>
              <a:t> </a:t>
            </a:r>
            <a:r>
              <a:rPr lang="en-US" sz="2000" dirty="0" err="1"/>
              <a:t>prema</a:t>
            </a:r>
            <a:r>
              <a:rPr lang="en-US" sz="2000" dirty="0"/>
              <a:t> </a:t>
            </a:r>
            <a:r>
              <a:rPr lang="en-US" sz="2000" dirty="0" err="1"/>
              <a:t>izvoru</a:t>
            </a:r>
            <a:r>
              <a:rPr lang="en-US" sz="2000" dirty="0"/>
              <a:t> </a:t>
            </a:r>
            <a:r>
              <a:rPr lang="en-US" sz="2000" dirty="0" err="1"/>
              <a:t>finansiranja</a:t>
            </a:r>
            <a:r>
              <a:rPr lang="en-US" sz="2000" dirty="0"/>
              <a:t>- </a:t>
            </a:r>
            <a:r>
              <a:rPr lang="en-US" sz="2000" dirty="0" err="1"/>
              <a:t>povećan</a:t>
            </a:r>
            <a:r>
              <a:rPr lang="en-US" sz="2000" dirty="0"/>
              <a:t> je </a:t>
            </a:r>
            <a:r>
              <a:rPr lang="en-US" sz="2000" dirty="0" err="1"/>
              <a:t>iznos</a:t>
            </a:r>
            <a:r>
              <a:rPr lang="en-US" sz="2000" dirty="0"/>
              <a:t> </a:t>
            </a:r>
            <a:r>
              <a:rPr lang="en-US" sz="2000" dirty="0" err="1"/>
              <a:t>sa</a:t>
            </a:r>
            <a:r>
              <a:rPr lang="en-US" sz="2000" dirty="0"/>
              <a:t> </a:t>
            </a:r>
            <a:r>
              <a:rPr lang="en-US" sz="2000" dirty="0" err="1"/>
              <a:t>programske</a:t>
            </a:r>
            <a:r>
              <a:rPr lang="en-US" sz="2000" dirty="0"/>
              <a:t> </a:t>
            </a:r>
            <a:r>
              <a:rPr lang="en-US" sz="2000" dirty="0" err="1"/>
              <a:t>aktivnosti</a:t>
            </a:r>
            <a:r>
              <a:rPr lang="sr-Latn-RS" sz="2000" dirty="0"/>
              <a:t> </a:t>
            </a:r>
            <a:r>
              <a:rPr lang="en-US" sz="2000" dirty="0"/>
              <a:t>0013- </a:t>
            </a:r>
            <a:r>
              <a:rPr lang="en-US" sz="2000" dirty="0" err="1"/>
              <a:t>doktorske</a:t>
            </a:r>
            <a:r>
              <a:rPr lang="en-US" sz="2000" dirty="0"/>
              <a:t> </a:t>
            </a:r>
            <a:r>
              <a:rPr lang="en-US" sz="2000" dirty="0" err="1"/>
              <a:t>studije</a:t>
            </a:r>
            <a:r>
              <a:rPr lang="sr-Latn-RS" sz="2000" dirty="0"/>
              <a:t>.</a:t>
            </a:r>
          </a:p>
          <a:p>
            <a:r>
              <a:rPr lang="en-US" sz="2000" dirty="0" err="1"/>
              <a:t>Saldo</a:t>
            </a:r>
            <a:r>
              <a:rPr lang="en-US" sz="2000" dirty="0"/>
              <a:t> </a:t>
            </a:r>
            <a:r>
              <a:rPr lang="en-US" sz="2000" dirty="0" err="1"/>
              <a:t>na</a:t>
            </a:r>
            <a:r>
              <a:rPr lang="en-US" sz="2000" dirty="0"/>
              <a:t> </a:t>
            </a:r>
            <a:r>
              <a:rPr lang="en-US" sz="2000" dirty="0" err="1"/>
              <a:t>kontu</a:t>
            </a:r>
            <a:r>
              <a:rPr lang="en-US" sz="2000" dirty="0"/>
              <a:t> 4249 je </a:t>
            </a:r>
            <a:r>
              <a:rPr lang="en-US" sz="2000" dirty="0" err="1"/>
              <a:t>premašio</a:t>
            </a:r>
            <a:r>
              <a:rPr lang="en-US" sz="2000" dirty="0"/>
              <a:t> </a:t>
            </a:r>
            <a:r>
              <a:rPr lang="en-US" sz="2000" dirty="0" err="1"/>
              <a:t>planiran</a:t>
            </a:r>
            <a:r>
              <a:rPr lang="en-US" sz="2000" dirty="0"/>
              <a:t> </a:t>
            </a:r>
            <a:r>
              <a:rPr lang="en-US" sz="2000" dirty="0" err="1"/>
              <a:t>iznos</a:t>
            </a:r>
            <a:r>
              <a:rPr lang="en-US" sz="2000" dirty="0"/>
              <a:t>, </a:t>
            </a:r>
            <a:r>
              <a:rPr lang="en-US" sz="2000" dirty="0" err="1"/>
              <a:t>najvećim</a:t>
            </a:r>
            <a:r>
              <a:rPr lang="en-US" sz="2000" dirty="0"/>
              <a:t> </a:t>
            </a:r>
            <a:r>
              <a:rPr lang="en-US" sz="2000" dirty="0" err="1"/>
              <a:t>delom</a:t>
            </a:r>
            <a:r>
              <a:rPr lang="en-US" sz="2000" dirty="0"/>
              <a:t> </a:t>
            </a:r>
            <a:r>
              <a:rPr lang="en-US" sz="2000" dirty="0" err="1"/>
              <a:t>su</a:t>
            </a:r>
            <a:r>
              <a:rPr lang="en-US" sz="2000" dirty="0"/>
              <a:t> </a:t>
            </a:r>
            <a:r>
              <a:rPr lang="en-US" sz="2000" dirty="0" err="1"/>
              <a:t>tu</a:t>
            </a:r>
            <a:r>
              <a:rPr lang="en-US" sz="2000" dirty="0"/>
              <a:t> </a:t>
            </a:r>
            <a:r>
              <a:rPr lang="en-US" sz="2000" dirty="0" err="1"/>
              <a:t>knjiženi</a:t>
            </a:r>
            <a:r>
              <a:rPr lang="en-US" sz="2000" dirty="0"/>
              <a:t> </a:t>
            </a:r>
            <a:r>
              <a:rPr lang="en-US" sz="2000" dirty="0" err="1"/>
              <a:t>troškovi</a:t>
            </a:r>
            <a:r>
              <a:rPr lang="en-US" sz="2000" dirty="0"/>
              <a:t> za </a:t>
            </a:r>
            <a:r>
              <a:rPr lang="en-US" sz="2000" dirty="0" err="1"/>
              <a:t>projekat</a:t>
            </a:r>
            <a:r>
              <a:rPr lang="en-US" sz="2000" dirty="0"/>
              <a:t> ATTOPLASMAS, </a:t>
            </a:r>
            <a:r>
              <a:rPr lang="en-US" sz="2000" dirty="0" err="1"/>
              <a:t>prevoz</a:t>
            </a:r>
            <a:r>
              <a:rPr lang="en-US" sz="2000" dirty="0"/>
              <a:t> </a:t>
            </a:r>
            <a:r>
              <a:rPr lang="en-US" sz="2000" dirty="0" err="1"/>
              <a:t>i</a:t>
            </a:r>
            <a:r>
              <a:rPr lang="en-US" sz="2000" dirty="0"/>
              <a:t> </a:t>
            </a:r>
            <a:r>
              <a:rPr lang="en-US" sz="2000" dirty="0" err="1"/>
              <a:t>montaža</a:t>
            </a:r>
            <a:r>
              <a:rPr lang="sr-Latn-RS" sz="2000" dirty="0"/>
              <a:t> </a:t>
            </a:r>
            <a:r>
              <a:rPr lang="en-US" sz="2000" dirty="0" err="1"/>
              <a:t>optičkog</a:t>
            </a:r>
            <a:r>
              <a:rPr lang="en-US" sz="2000" dirty="0"/>
              <a:t> stola. </a:t>
            </a:r>
            <a:endParaRPr lang="sr-Latn-RS" sz="2000" dirty="0"/>
          </a:p>
          <a:p>
            <a:r>
              <a:rPr lang="en-US" sz="2000" dirty="0" err="1"/>
              <a:t>Korigovan</a:t>
            </a:r>
            <a:r>
              <a:rPr lang="en-US" sz="2000" dirty="0"/>
              <a:t> je </a:t>
            </a:r>
            <a:r>
              <a:rPr lang="en-US" sz="2000" dirty="0" err="1"/>
              <a:t>i</a:t>
            </a:r>
            <a:r>
              <a:rPr lang="en-US" sz="2000" dirty="0"/>
              <a:t> plan za </a:t>
            </a:r>
            <a:r>
              <a:rPr lang="en-US" sz="2000" dirty="0" err="1"/>
              <a:t>konto</a:t>
            </a:r>
            <a:r>
              <a:rPr lang="en-US" sz="2000" dirty="0"/>
              <a:t> 4252- </a:t>
            </a:r>
            <a:r>
              <a:rPr lang="en-US" sz="2000" dirty="0" err="1"/>
              <a:t>popravka</a:t>
            </a:r>
            <a:r>
              <a:rPr lang="en-US" sz="2000" dirty="0"/>
              <a:t> </a:t>
            </a:r>
            <a:r>
              <a:rPr lang="en-US" sz="2000" dirty="0" err="1"/>
              <a:t>i</a:t>
            </a:r>
            <a:r>
              <a:rPr lang="en-US" sz="2000" dirty="0"/>
              <a:t> </a:t>
            </a:r>
            <a:r>
              <a:rPr lang="en-US" sz="2000" dirty="0" err="1"/>
              <a:t>održavanje</a:t>
            </a:r>
            <a:r>
              <a:rPr lang="en-US" sz="2000" dirty="0"/>
              <a:t> </a:t>
            </a:r>
            <a:r>
              <a:rPr lang="en-US" sz="2000" dirty="0" err="1"/>
              <a:t>opreme</a:t>
            </a:r>
            <a:r>
              <a:rPr lang="en-US" sz="2000" dirty="0"/>
              <a:t>, </a:t>
            </a:r>
            <a:r>
              <a:rPr lang="en-US" sz="2000" dirty="0" err="1"/>
              <a:t>najveće</a:t>
            </a:r>
            <a:r>
              <a:rPr lang="en-US" sz="2000" dirty="0"/>
              <a:t> </a:t>
            </a:r>
            <a:r>
              <a:rPr lang="en-US" sz="2000" dirty="0" err="1"/>
              <a:t>stavke</a:t>
            </a:r>
            <a:r>
              <a:rPr lang="en-US" sz="2000" dirty="0"/>
              <a:t> </a:t>
            </a:r>
            <a:r>
              <a:rPr lang="en-US" sz="2000" dirty="0" err="1"/>
              <a:t>su</a:t>
            </a:r>
            <a:r>
              <a:rPr lang="en-US" sz="2000" dirty="0"/>
              <a:t> se </a:t>
            </a:r>
            <a:r>
              <a:rPr lang="en-US" sz="2000" dirty="0" err="1"/>
              <a:t>odnosile</a:t>
            </a:r>
            <a:r>
              <a:rPr lang="en-US" sz="2000" dirty="0"/>
              <a:t> </a:t>
            </a:r>
            <a:r>
              <a:rPr lang="en-US" sz="2000" dirty="0" err="1"/>
              <a:t>na</a:t>
            </a:r>
            <a:r>
              <a:rPr lang="en-US" sz="2000" dirty="0"/>
              <a:t> ATTOPLASMAS </a:t>
            </a:r>
            <a:r>
              <a:rPr lang="en-US" sz="2000" dirty="0" err="1"/>
              <a:t>projekat</a:t>
            </a:r>
            <a:r>
              <a:rPr lang="en-US" sz="2000" dirty="0"/>
              <a:t>,</a:t>
            </a:r>
            <a:r>
              <a:rPr lang="sr-Latn-RS" sz="2000" dirty="0"/>
              <a:t> </a:t>
            </a:r>
            <a:r>
              <a:rPr lang="en-US" sz="2000" dirty="0" err="1"/>
              <a:t>popravka</a:t>
            </a:r>
            <a:r>
              <a:rPr lang="en-US" sz="2000" dirty="0"/>
              <a:t> </a:t>
            </a:r>
            <a:r>
              <a:rPr lang="en-US" sz="2000" dirty="0" err="1"/>
              <a:t>i</a:t>
            </a:r>
            <a:r>
              <a:rPr lang="en-US" sz="2000" dirty="0"/>
              <a:t> </a:t>
            </a:r>
            <a:r>
              <a:rPr lang="en-US" sz="2000" dirty="0" err="1"/>
              <a:t>održavanje</a:t>
            </a:r>
            <a:r>
              <a:rPr lang="en-US" sz="2000" dirty="0"/>
              <a:t> </a:t>
            </a:r>
            <a:r>
              <a:rPr lang="en-US" sz="2000" dirty="0" err="1"/>
              <a:t>laboratorijske</a:t>
            </a:r>
            <a:r>
              <a:rPr lang="en-US" sz="2000" dirty="0"/>
              <a:t> </a:t>
            </a:r>
            <a:r>
              <a:rPr lang="en-US" sz="2000" dirty="0" err="1"/>
              <a:t>opreme</a:t>
            </a:r>
            <a:r>
              <a:rPr lang="en-US" sz="2000" dirty="0"/>
              <a:t>.	</a:t>
            </a:r>
            <a:endParaRPr lang="sr-Latn-RS" sz="2000" dirty="0"/>
          </a:p>
          <a:p>
            <a:r>
              <a:rPr lang="sr-Latn-RS" sz="2000" dirty="0"/>
              <a:t>Konto 4143- otpremnine i pomoći- povećan je iznos u planu. Pored otpremnina za odlazak u penziju imali smo nažalost i isplate za pomoć u slučaju smrti zaposlenog ili člana porodice.</a:t>
            </a:r>
            <a:r>
              <a:rPr lang="en-US" sz="2000" dirty="0"/>
              <a:t>					</a:t>
            </a:r>
          </a:p>
          <a:p>
            <a:pPr marL="0" indent="0">
              <a:buNone/>
            </a:pPr>
            <a:r>
              <a:rPr lang="en-US" sz="2000" dirty="0"/>
              <a:t>					</a:t>
            </a:r>
          </a:p>
          <a:p>
            <a:endParaRPr lang="en-US" sz="2000" dirty="0"/>
          </a:p>
        </p:txBody>
      </p:sp>
    </p:spTree>
    <p:extLst>
      <p:ext uri="{BB962C8B-B14F-4D97-AF65-F5344CB8AC3E}">
        <p14:creationId xmlns:p14="http://schemas.microsoft.com/office/powerpoint/2010/main" val="11682435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211165-C88B-4947-826E-600CA955FF90}"/>
              </a:ext>
            </a:extLst>
          </p:cNvPr>
          <p:cNvSpPr>
            <a:spLocks noGrp="1"/>
          </p:cNvSpPr>
          <p:nvPr>
            <p:ph type="title"/>
          </p:nvPr>
        </p:nvSpPr>
        <p:spPr/>
        <p:txBody>
          <a:bodyPr>
            <a:normAutofit/>
          </a:bodyPr>
          <a:lstStyle/>
          <a:p>
            <a:r>
              <a:rPr lang="sr-Latn-RS" sz="3200" dirty="0"/>
              <a:t>ZAKLJUČAK</a:t>
            </a:r>
            <a:endParaRPr lang="en-US" sz="3200" dirty="0"/>
          </a:p>
        </p:txBody>
      </p:sp>
      <p:sp>
        <p:nvSpPr>
          <p:cNvPr id="3" name="Content Placeholder 2">
            <a:extLst>
              <a:ext uri="{FF2B5EF4-FFF2-40B4-BE49-F238E27FC236}">
                <a16:creationId xmlns:a16="http://schemas.microsoft.com/office/drawing/2014/main" id="{4457DAAF-A674-4AA5-9C20-7167FD85A511}"/>
              </a:ext>
            </a:extLst>
          </p:cNvPr>
          <p:cNvSpPr>
            <a:spLocks noGrp="1"/>
          </p:cNvSpPr>
          <p:nvPr>
            <p:ph idx="1"/>
          </p:nvPr>
        </p:nvSpPr>
        <p:spPr/>
        <p:txBody>
          <a:bodyPr>
            <a:normAutofit/>
          </a:bodyPr>
          <a:lstStyle/>
          <a:p>
            <a:r>
              <a:rPr lang="sr-Latn-RS" sz="2000" dirty="0"/>
              <a:t>Predlog rebalansa plana je sačinjen na osnovu dosadašnjeg poslovanja uz korekcije koje su neophodne nakon dobijanja novih projekata. </a:t>
            </a:r>
          </a:p>
          <a:p>
            <a:r>
              <a:rPr lang="sr-Latn-RS" sz="2000" dirty="0"/>
              <a:t>Izazov sa kojim se stalno susrećemo je da za materijalne troškove ne dobijamo dovoljno sredstava iz budžeta, deo mora da se  nadomesti iz sopstvenih sredstava. Ove godine rast cena energenata dodatno otežava redovno izmirivanje ovih obaveza.</a:t>
            </a:r>
          </a:p>
          <a:p>
            <a:r>
              <a:rPr lang="sr-Latn-RS" sz="2000" dirty="0"/>
              <a:t>Kvalitetno organizovanje nastave , povećanje broja studenata, ralizacija naučnoistraživačkih projekata i planiranja rasta sopstvenih prihoda su neke od najznačajnih aktivnosti koje su bile u fokusu u toku cele 2023. godine.</a:t>
            </a:r>
            <a:endParaRPr lang="en-US" sz="2000" dirty="0"/>
          </a:p>
        </p:txBody>
      </p:sp>
    </p:spTree>
    <p:extLst>
      <p:ext uri="{BB962C8B-B14F-4D97-AF65-F5344CB8AC3E}">
        <p14:creationId xmlns:p14="http://schemas.microsoft.com/office/powerpoint/2010/main" val="12734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20797-9FF7-439D-BDAA-660B6DF12AB3}"/>
              </a:ext>
            </a:extLst>
          </p:cNvPr>
          <p:cNvSpPr>
            <a:spLocks noGrp="1"/>
          </p:cNvSpPr>
          <p:nvPr>
            <p:ph type="title"/>
          </p:nvPr>
        </p:nvSpPr>
        <p:spPr/>
        <p:txBody>
          <a:bodyPr>
            <a:normAutofit/>
          </a:bodyPr>
          <a:lstStyle/>
          <a:p>
            <a:r>
              <a:rPr lang="sr-Latn-RS" sz="3200" dirty="0"/>
              <a:t>PRILOZI</a:t>
            </a:r>
            <a:endParaRPr lang="en-US" sz="3200" dirty="0"/>
          </a:p>
        </p:txBody>
      </p:sp>
      <p:sp>
        <p:nvSpPr>
          <p:cNvPr id="3" name="Content Placeholder 2">
            <a:extLst>
              <a:ext uri="{FF2B5EF4-FFF2-40B4-BE49-F238E27FC236}">
                <a16:creationId xmlns:a16="http://schemas.microsoft.com/office/drawing/2014/main" id="{2DE142DB-FE65-460D-8095-EAE6BB8C79C7}"/>
              </a:ext>
            </a:extLst>
          </p:cNvPr>
          <p:cNvSpPr>
            <a:spLocks noGrp="1"/>
          </p:cNvSpPr>
          <p:nvPr>
            <p:ph idx="1"/>
          </p:nvPr>
        </p:nvSpPr>
        <p:spPr/>
        <p:txBody>
          <a:bodyPr>
            <a:normAutofit/>
          </a:bodyPr>
          <a:lstStyle/>
          <a:p>
            <a:r>
              <a:rPr lang="sr-Latn-RS" sz="2000" dirty="0"/>
              <a:t>Predlog finansijskog plana je dat u excel tabeli, razvrstan prema programima, programskim aktivnostima,  izvorima finansiranja i po kontnom planu za budžetski sistem.</a:t>
            </a:r>
          </a:p>
          <a:p>
            <a:r>
              <a:rPr lang="sr-Latn-RS" sz="2000" dirty="0"/>
              <a:t>Plan javnih nabavki  se usvaja zajedno sa finansijskim planom i oni su medjusobno uskladjeni.</a:t>
            </a:r>
          </a:p>
          <a:p>
            <a:r>
              <a:rPr lang="sr-Latn-RS" sz="2000" dirty="0"/>
              <a:t>Pojedina konta rashoda su korigovana u skladu sa trenutnim stanjem i planovima nabavke (najznačajnija povećanja rashoda su označena crvenom bojom a smanjenja plavom).				</a:t>
            </a:r>
          </a:p>
          <a:p>
            <a:endParaRPr lang="sr-Latn-RS" sz="2000" dirty="0"/>
          </a:p>
        </p:txBody>
      </p:sp>
    </p:spTree>
    <p:extLst>
      <p:ext uri="{BB962C8B-B14F-4D97-AF65-F5344CB8AC3E}">
        <p14:creationId xmlns:p14="http://schemas.microsoft.com/office/powerpoint/2010/main" val="23751330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59E5C01-D01D-9AB7-41D5-4906FA66B244}"/>
              </a:ext>
            </a:extLst>
          </p:cNvPr>
          <p:cNvPicPr>
            <a:picLocks noChangeAspect="1"/>
          </p:cNvPicPr>
          <p:nvPr/>
        </p:nvPicPr>
        <p:blipFill>
          <a:blip r:embed="rId2"/>
          <a:stretch>
            <a:fillRect/>
          </a:stretch>
        </p:blipFill>
        <p:spPr>
          <a:xfrm>
            <a:off x="338895" y="0"/>
            <a:ext cx="8466210" cy="6858000"/>
          </a:xfrm>
          <a:prstGeom prst="rect">
            <a:avLst/>
          </a:prstGeom>
        </p:spPr>
      </p:pic>
    </p:spTree>
    <p:extLst>
      <p:ext uri="{BB962C8B-B14F-4D97-AF65-F5344CB8AC3E}">
        <p14:creationId xmlns:p14="http://schemas.microsoft.com/office/powerpoint/2010/main" val="37787595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1176</TotalTime>
  <Words>722</Words>
  <Application>Microsoft Office PowerPoint</Application>
  <PresentationFormat>On-screen Show (4:3)</PresentationFormat>
  <Paragraphs>57</Paragraphs>
  <Slides>14</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8" baseType="lpstr">
      <vt:lpstr>Arial</vt:lpstr>
      <vt:lpstr>Calibri</vt:lpstr>
      <vt:lpstr>Office Theme</vt:lpstr>
      <vt:lpstr>Worksheet</vt:lpstr>
      <vt:lpstr>PREDLOG REBALANSA FINANSIJSKOG PLANA ZA 2023.GODINU</vt:lpstr>
      <vt:lpstr>Finansiranje naše ustanove </vt:lpstr>
      <vt:lpstr>Programi i programske aktivnosti</vt:lpstr>
      <vt:lpstr>PROJEKTI </vt:lpstr>
      <vt:lpstr>PRIHODI </vt:lpstr>
      <vt:lpstr>RASHODI </vt:lpstr>
      <vt:lpstr>ZAKLJUČAK</vt:lpstr>
      <vt:lpstr>PRILOZI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PREDLOG FINANSIJSKOG PLANA ZA 2022.GODINU</dc:title>
  <dc:creator>Vesna</dc:creator>
  <cp:lastModifiedBy>Lelica</cp:lastModifiedBy>
  <cp:revision>115</cp:revision>
  <cp:lastPrinted>2023-01-19T13:32:57Z</cp:lastPrinted>
  <dcterms:created xsi:type="dcterms:W3CDTF">2021-12-08T13:27:21Z</dcterms:created>
  <dcterms:modified xsi:type="dcterms:W3CDTF">2023-11-10T13:03:35Z</dcterms:modified>
</cp:coreProperties>
</file>